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57" r:id="rId5"/>
    <p:sldId id="280" r:id="rId6"/>
    <p:sldId id="266" r:id="rId7"/>
    <p:sldId id="260" r:id="rId8"/>
    <p:sldId id="275" r:id="rId9"/>
    <p:sldId id="278" r:id="rId10"/>
    <p:sldId id="261" r:id="rId11"/>
    <p:sldId id="270" r:id="rId12"/>
    <p:sldId id="268" r:id="rId13"/>
    <p:sldId id="271" r:id="rId14"/>
    <p:sldId id="264" r:id="rId1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74" autoAdjust="0"/>
  </p:normalViewPr>
  <p:slideViewPr>
    <p:cSldViewPr>
      <p:cViewPr varScale="1">
        <p:scale>
          <a:sx n="71" d="100"/>
          <a:sy n="71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F9EC2-D0E9-42E2-98BE-475F8A058F6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E366C-3DBA-46AC-ADE1-F68AA6DEDE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2642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71D3-5155-4A69-B2F8-95E033FC7389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DFDA4-5972-4D4F-A61A-1B9105CE4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6719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21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タイトル、著者、出版社、</a:t>
            </a:r>
            <a:r>
              <a:rPr kumimoji="1" lang="en-US" altLang="ja-JP" dirty="0"/>
              <a:t>ISBN</a:t>
            </a:r>
            <a:r>
              <a:rPr kumimoji="1" lang="ja-JP" altLang="en-US" dirty="0"/>
              <a:t>などのほか内容紹介文や全文欄があり、キーワードを入力、検索することができます。</a:t>
            </a: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2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§</a:t>
            </a:r>
            <a:r>
              <a:rPr kumimoji="1" lang="ja-JP" altLang="en-US" dirty="0"/>
              <a:t>ページ移動</a:t>
            </a:r>
            <a:endParaRPr kumimoji="1" lang="en-US" altLang="ja-JP" dirty="0"/>
          </a:p>
          <a:p>
            <a:r>
              <a:rPr kumimoji="1" lang="ja-JP" altLang="en-US" dirty="0"/>
              <a:t>画面の左側をタップ・クリックすると左ページへ、画面の右側をタップ・クリックすると右ページへ遷移します。それ以上ページ移動を行えない場合は、画面下部に最終ページ・先頭ページであることを知らせるメッセージが表示されます。</a:t>
            </a:r>
            <a:endParaRPr kumimoji="1" lang="en-US" altLang="ja-JP" dirty="0"/>
          </a:p>
          <a:p>
            <a:r>
              <a:rPr kumimoji="1" lang="en-US" altLang="ja-JP" dirty="0"/>
              <a:t>§</a:t>
            </a:r>
            <a:r>
              <a:rPr kumimoji="1" lang="ja-JP" altLang="en-US" dirty="0"/>
              <a:t>画面中央部をタップ・クリック</a:t>
            </a:r>
            <a:endParaRPr kumimoji="1" lang="en-US" altLang="ja-JP" dirty="0"/>
          </a:p>
          <a:p>
            <a:r>
              <a:rPr kumimoji="1" lang="ja-JP" altLang="en-US" dirty="0"/>
              <a:t>画面上部、下部に表示されるインターフェースの表示・非表示を切り替えます。</a:t>
            </a:r>
            <a:endParaRPr kumimoji="1" lang="en-US" altLang="ja-JP" dirty="0"/>
          </a:p>
          <a:p>
            <a:r>
              <a:rPr kumimoji="1" lang="en-US" altLang="ja-JP" dirty="0"/>
              <a:t>§</a:t>
            </a:r>
            <a:r>
              <a:rPr kumimoji="1" lang="ja-JP" altLang="en-US" dirty="0"/>
              <a:t>スライダー</a:t>
            </a:r>
            <a:endParaRPr kumimoji="1" lang="en-US" altLang="ja-JP" dirty="0"/>
          </a:p>
          <a:p>
            <a:r>
              <a:rPr kumimoji="1" lang="ja-JP" altLang="en-US" dirty="0"/>
              <a:t>画面下部のスライダー上をクリック・タップすることにより、書籍全体からみた大まかな位置へジャンプできます。スライダーのつまみは書籍のどの部分を閲覧しているかを示しています。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22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4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6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F26-8040-4268-92D0-3C142B1A1B3E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50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C6-3F6F-4286-AC21-4C971724278E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76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5844-0FD1-4527-A377-475291928770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84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33-B529-42D0-8064-760926532554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1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B268-D592-46C0-A0B8-6FDF9981A240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41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7E4A-542C-4DF7-AD06-FD64C7C59A7B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6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DF90-3779-417F-936E-C0EE0715B2ED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1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A02E-DA52-45A5-8F22-2711478D91BB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23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0DD1-9FEE-47BC-97B8-F5463C2D5096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8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3F5-BBBA-47BF-8495-7144DFC20CD4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0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E79F-A2CC-4D84-A7D0-6B8E3D487419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F8E2-06FC-4F2C-8AFC-48D2133703AC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71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6348" y="3543151"/>
            <a:ext cx="7772400" cy="965969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chemeClr val="bg1">
                    <a:lumMod val="50000"/>
                  </a:schemeClr>
                </a:solidFill>
              </a:rPr>
              <a:t>利用者向けマニュアル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5088" y="5085184"/>
            <a:ext cx="6400800" cy="1392560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</a:rPr>
              <a:t>月更新</a:t>
            </a:r>
            <a:endParaRPr lang="en-US" altLang="ja-JP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439" y="2666277"/>
            <a:ext cx="3940453" cy="8768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89" y="5517232"/>
            <a:ext cx="2339752" cy="342474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altLang="ja-JP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0" hangingPunct="0">
              <a:defRPr/>
            </a:pPr>
            <a:endParaRPr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570" y="476672"/>
            <a:ext cx="3653579" cy="49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98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●ページの閲覧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3813" y="548680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ビューワが別タブで開きます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989525" y="980728"/>
            <a:ext cx="7470907" cy="5732602"/>
            <a:chOff x="620688" y="461301"/>
            <a:chExt cx="5960251" cy="440711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88" y="827584"/>
              <a:ext cx="5558118" cy="376127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620688" y="467544"/>
              <a:ext cx="504056" cy="432048"/>
              <a:chOff x="620688" y="467544"/>
              <a:chExt cx="504056" cy="432048"/>
            </a:xfrm>
          </p:grpSpPr>
          <p:sp>
            <p:nvSpPr>
              <p:cNvPr id="48" name="正方形/長方形 47"/>
              <p:cNvSpPr/>
              <p:nvPr/>
            </p:nvSpPr>
            <p:spPr>
              <a:xfrm>
                <a:off x="620688" y="467544"/>
                <a:ext cx="50405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目次</a:t>
                </a:r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>
                <a:off x="753031" y="755576"/>
                <a:ext cx="0" cy="144016"/>
              </a:xfrm>
              <a:prstGeom prst="line">
                <a:avLst/>
              </a:prstGeom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/>
            <p:cNvGrpSpPr/>
            <p:nvPr/>
          </p:nvGrpSpPr>
          <p:grpSpPr>
            <a:xfrm>
              <a:off x="1412776" y="461301"/>
              <a:ext cx="864096" cy="1734435"/>
              <a:chOff x="1412776" y="461301"/>
              <a:chExt cx="864096" cy="1734435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1412776" y="461301"/>
                <a:ext cx="86409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左ページへ</a:t>
                </a:r>
              </a:p>
            </p:txBody>
          </p:sp>
          <p:grpSp>
            <p:nvGrpSpPr>
              <p:cNvPr id="45" name="グループ化 44"/>
              <p:cNvGrpSpPr/>
              <p:nvPr/>
            </p:nvGrpSpPr>
            <p:grpSpPr>
              <a:xfrm>
                <a:off x="1700808" y="769402"/>
                <a:ext cx="45719" cy="1426334"/>
                <a:chOff x="2317302" y="769402"/>
                <a:chExt cx="45719" cy="1426334"/>
              </a:xfrm>
            </p:grpSpPr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348880" y="769402"/>
                  <a:ext cx="0" cy="1426334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円/楕円 46"/>
                <p:cNvSpPr/>
                <p:nvPr/>
              </p:nvSpPr>
              <p:spPr>
                <a:xfrm>
                  <a:off x="2317302" y="2150017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9" name="グループ化 18"/>
            <p:cNvGrpSpPr/>
            <p:nvPr/>
          </p:nvGrpSpPr>
          <p:grpSpPr>
            <a:xfrm>
              <a:off x="2492896" y="461301"/>
              <a:ext cx="1656184" cy="1734435"/>
              <a:chOff x="2492896" y="461301"/>
              <a:chExt cx="1656184" cy="1734435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2492896" y="461301"/>
                <a:ext cx="1656184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上下バー表示</a:t>
                </a:r>
                <a:r>
                  <a:rPr kumimoji="1" lang="en-US" altLang="ja-JP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/</a:t>
                </a:r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非表示</a:t>
                </a:r>
              </a:p>
            </p:txBody>
          </p:sp>
          <p:grpSp>
            <p:nvGrpSpPr>
              <p:cNvPr id="41" name="グループ化 40"/>
              <p:cNvGrpSpPr/>
              <p:nvPr/>
            </p:nvGrpSpPr>
            <p:grpSpPr>
              <a:xfrm>
                <a:off x="3325925" y="769402"/>
                <a:ext cx="45719" cy="1426334"/>
                <a:chOff x="2317302" y="769402"/>
                <a:chExt cx="45719" cy="1426334"/>
              </a:xfrm>
            </p:grpSpPr>
            <p:cxnSp>
              <p:nvCxnSpPr>
                <p:cNvPr id="42" name="直線コネクタ 41"/>
                <p:cNvCxnSpPr/>
                <p:nvPr/>
              </p:nvCxnSpPr>
              <p:spPr>
                <a:xfrm>
                  <a:off x="2348880" y="769402"/>
                  <a:ext cx="0" cy="1426334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円/楕円 42"/>
                <p:cNvSpPr/>
                <p:nvPr/>
              </p:nvSpPr>
              <p:spPr>
                <a:xfrm>
                  <a:off x="2317302" y="2150017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0" name="グループ化 19"/>
            <p:cNvGrpSpPr/>
            <p:nvPr/>
          </p:nvGrpSpPr>
          <p:grpSpPr>
            <a:xfrm>
              <a:off x="4437112" y="461301"/>
              <a:ext cx="864096" cy="1734435"/>
              <a:chOff x="4437112" y="461301"/>
              <a:chExt cx="864096" cy="1734435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4437112" y="461301"/>
                <a:ext cx="86409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右</a:t>
                </a:r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ページへ</a:t>
                </a:r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>
                <a:off x="5111473" y="769402"/>
                <a:ext cx="45719" cy="1426334"/>
                <a:chOff x="2317302" y="769402"/>
                <a:chExt cx="45719" cy="1426334"/>
              </a:xfrm>
            </p:grpSpPr>
            <p:cxnSp>
              <p:nvCxnSpPr>
                <p:cNvPr id="38" name="直線コネクタ 37"/>
                <p:cNvCxnSpPr/>
                <p:nvPr/>
              </p:nvCxnSpPr>
              <p:spPr>
                <a:xfrm>
                  <a:off x="2348880" y="769402"/>
                  <a:ext cx="0" cy="1426334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円/楕円 38"/>
                <p:cNvSpPr/>
                <p:nvPr/>
              </p:nvSpPr>
              <p:spPr>
                <a:xfrm>
                  <a:off x="2317302" y="2150017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1" name="グループ化 20"/>
            <p:cNvGrpSpPr/>
            <p:nvPr/>
          </p:nvGrpSpPr>
          <p:grpSpPr>
            <a:xfrm>
              <a:off x="5572827" y="461301"/>
              <a:ext cx="1008112" cy="456334"/>
              <a:chOff x="5572827" y="461301"/>
              <a:chExt cx="1008112" cy="456334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5572827" y="461301"/>
                <a:ext cx="1008112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各種メニュー</a:t>
                </a:r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5877272" y="871916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5698848" y="899592"/>
                <a:ext cx="178424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5698848" y="755576"/>
                <a:ext cx="0" cy="16205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グループ化 21"/>
            <p:cNvGrpSpPr/>
            <p:nvPr/>
          </p:nvGrpSpPr>
          <p:grpSpPr>
            <a:xfrm>
              <a:off x="1844825" y="4427984"/>
              <a:ext cx="864096" cy="432048"/>
              <a:chOff x="1844825" y="4427984"/>
              <a:chExt cx="864096" cy="432048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1844825" y="4572000"/>
                <a:ext cx="86409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シークバー</a:t>
                </a: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2230651" y="4427984"/>
                <a:ext cx="45720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コネクタ 30"/>
              <p:cNvCxnSpPr/>
              <p:nvPr/>
            </p:nvCxnSpPr>
            <p:spPr>
              <a:xfrm>
                <a:off x="2256050" y="4450843"/>
                <a:ext cx="0" cy="16205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グループ化 22"/>
            <p:cNvGrpSpPr/>
            <p:nvPr/>
          </p:nvGrpSpPr>
          <p:grpSpPr>
            <a:xfrm>
              <a:off x="4437112" y="3851920"/>
              <a:ext cx="1296144" cy="1016496"/>
              <a:chOff x="4437112" y="3851920"/>
              <a:chExt cx="1296144" cy="1016496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4437112" y="4580384"/>
                <a:ext cx="576064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検索</a:t>
                </a:r>
              </a:p>
            </p:txBody>
          </p:sp>
          <p:grpSp>
            <p:nvGrpSpPr>
              <p:cNvPr id="25" name="グループ化 24"/>
              <p:cNvGrpSpPr/>
              <p:nvPr/>
            </p:nvGrpSpPr>
            <p:grpSpPr>
              <a:xfrm>
                <a:off x="4690736" y="3851920"/>
                <a:ext cx="1042520" cy="736938"/>
                <a:chOff x="4690736" y="3851920"/>
                <a:chExt cx="1042520" cy="736938"/>
              </a:xfrm>
            </p:grpSpPr>
            <p:cxnSp>
              <p:nvCxnSpPr>
                <p:cNvPr id="26" name="直線コネクタ 25"/>
                <p:cNvCxnSpPr/>
                <p:nvPr/>
              </p:nvCxnSpPr>
              <p:spPr>
                <a:xfrm>
                  <a:off x="4701116" y="3875691"/>
                  <a:ext cx="8719" cy="713167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円/楕円 26"/>
                <p:cNvSpPr/>
                <p:nvPr/>
              </p:nvSpPr>
              <p:spPr>
                <a:xfrm>
                  <a:off x="5687537" y="3851920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8" name="直線コネクタ 27"/>
                <p:cNvCxnSpPr>
                  <a:endCxn id="27" idx="2"/>
                </p:cNvCxnSpPr>
                <p:nvPr/>
              </p:nvCxnSpPr>
              <p:spPr>
                <a:xfrm flipV="1">
                  <a:off x="4690736" y="3874780"/>
                  <a:ext cx="996801" cy="5176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812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0074" y="297491"/>
            <a:ext cx="8229600" cy="607977"/>
          </a:xfrm>
        </p:spPr>
        <p:txBody>
          <a:bodyPr>
            <a:normAutofit fontScale="90000"/>
          </a:bodyPr>
          <a:lstStyle/>
          <a:p>
            <a:r>
              <a:rPr kumimoji="1" lang="ja-JP" altLang="en-US" sz="2700" dirty="0">
                <a:solidFill>
                  <a:schemeClr val="tx2"/>
                </a:solidFill>
              </a:rPr>
              <a:t>目次表示</a:t>
            </a:r>
            <a:r>
              <a:rPr kumimoji="1" lang="ja-JP" altLang="en-US" sz="2200" dirty="0"/>
              <a:t>　</a:t>
            </a:r>
            <a:br>
              <a:rPr kumimoji="1" lang="en-US" altLang="ja-JP" sz="1800" dirty="0"/>
            </a:br>
            <a:r>
              <a:rPr kumimoji="1" lang="ja-JP" altLang="en-US" sz="2000" dirty="0"/>
              <a:t>目次項目をタップ・クリックすると、該当ページにリンクします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61305"/>
            <a:ext cx="7002877" cy="53834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15616" y="1556792"/>
            <a:ext cx="1296144" cy="488797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6925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-589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●ページの閲覧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28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60056" y="548680"/>
            <a:ext cx="8229600" cy="705180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solidFill>
                  <a:schemeClr val="tx2"/>
                </a:solidFill>
              </a:rPr>
              <a:t>検索結果</a:t>
            </a:r>
            <a:br>
              <a:rPr lang="en-US" altLang="ja-JP" sz="2000" dirty="0"/>
            </a:br>
            <a:r>
              <a:rPr lang="ja-JP" altLang="en-US" sz="2000" dirty="0"/>
              <a:t>結果の部分をタップ・クリックすると、該当ページにリンクします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19" y="1340768"/>
            <a:ext cx="6667473" cy="51256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34786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-589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●ページの閲覧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90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892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●印刷・ダウンロード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68760"/>
            <a:ext cx="4784143" cy="367780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211959" y="1739611"/>
            <a:ext cx="679687" cy="2880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596" y="3501008"/>
            <a:ext cx="4240404" cy="32598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11560" y="548680"/>
            <a:ext cx="819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PDF</a:t>
            </a:r>
            <a:r>
              <a:rPr kumimoji="1" lang="ja-JP" altLang="en-US" dirty="0"/>
              <a:t>フォーマット</a:t>
            </a:r>
            <a:r>
              <a:rPr lang="ja-JP" altLang="en-US" dirty="0"/>
              <a:t>、かつ許諾がでているコンテンツについては、印刷・ダウンロードが可能です。</a:t>
            </a:r>
            <a:endParaRPr lang="en-US" altLang="ja-JP" dirty="0"/>
          </a:p>
          <a:p>
            <a:r>
              <a:rPr kumimoji="1" lang="ja-JP" altLang="en-US" dirty="0"/>
              <a:t>（最大</a:t>
            </a:r>
            <a:r>
              <a:rPr kumimoji="1" lang="en-US" altLang="ja-JP" dirty="0"/>
              <a:t>60P.</a:t>
            </a:r>
            <a:r>
              <a:rPr kumimoji="1" lang="ja-JP" altLang="en-US" dirty="0"/>
              <a:t>）</a:t>
            </a:r>
          </a:p>
        </p:txBody>
      </p:sp>
      <p:sp>
        <p:nvSpPr>
          <p:cNvPr id="9" name="左カーブ矢印 8"/>
          <p:cNvSpPr/>
          <p:nvPr/>
        </p:nvSpPr>
        <p:spPr>
          <a:xfrm rot="19952993">
            <a:off x="5747885" y="1290325"/>
            <a:ext cx="716823" cy="1840231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03596" y="3789040"/>
            <a:ext cx="1684628" cy="288032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線吹き出し 1 (枠付き) 10"/>
          <p:cNvSpPr/>
          <p:nvPr/>
        </p:nvSpPr>
        <p:spPr>
          <a:xfrm>
            <a:off x="6588224" y="4221088"/>
            <a:ext cx="2160240" cy="1152128"/>
          </a:xfrm>
          <a:prstGeom prst="borderCallout1">
            <a:avLst>
              <a:gd name="adj1" fmla="val 45131"/>
              <a:gd name="adj2" fmla="val 526"/>
              <a:gd name="adj3" fmla="val -19403"/>
              <a:gd name="adj4" fmla="val -1569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ページ数、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印刷  </a:t>
            </a:r>
            <a:r>
              <a:rPr kumimoji="1" lang="en-US" altLang="ja-JP" sz="1600" dirty="0">
                <a:solidFill>
                  <a:schemeClr val="tx1"/>
                </a:solidFill>
              </a:rPr>
              <a:t>or </a:t>
            </a:r>
            <a:r>
              <a:rPr kumimoji="1" lang="ja-JP" altLang="en-US" sz="1600" dirty="0">
                <a:solidFill>
                  <a:schemeClr val="tx1"/>
                </a:solidFill>
              </a:rPr>
              <a:t>ダウンロードなどを選択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13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107504" y="642454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86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solidFill>
                  <a:schemeClr val="tx2"/>
                </a:solidFill>
              </a:rPr>
              <a:t>3</a:t>
            </a:r>
            <a:r>
              <a:rPr kumimoji="1" lang="en-US" altLang="ja-JP" b="1" dirty="0">
                <a:solidFill>
                  <a:schemeClr val="tx2"/>
                </a:solidFill>
              </a:rPr>
              <a:t>.</a:t>
            </a:r>
            <a:r>
              <a:rPr lang="ja-JP" altLang="en-US" b="1" dirty="0">
                <a:solidFill>
                  <a:schemeClr val="tx2"/>
                </a:solidFill>
              </a:rPr>
              <a:t> 動作環境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84795"/>
              </p:ext>
            </p:extLst>
          </p:nvPr>
        </p:nvGraphicFramePr>
        <p:xfrm>
          <a:off x="370501" y="980728"/>
          <a:ext cx="6768752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+mn-ea"/>
                          <a:ea typeface="+mn-ea"/>
                        </a:rPr>
                        <a:t>■</a:t>
                      </a:r>
                      <a:r>
                        <a:rPr lang="en-US" altLang="ja-JP" sz="2400" dirty="0">
                          <a:latin typeface="+mn-ea"/>
                          <a:ea typeface="+mn-ea"/>
                        </a:rPr>
                        <a:t>Windows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Google</a:t>
                      </a: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Chrome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Mozilla</a:t>
                      </a: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Firefox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Microsoft</a:t>
                      </a:r>
                      <a:r>
                        <a:rPr kumimoji="1" lang="en-US" altLang="ja-JP" sz="2400" baseline="0" dirty="0">
                          <a:latin typeface="+mn-ea"/>
                          <a:ea typeface="+mn-ea"/>
                        </a:rPr>
                        <a:t> Edge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728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■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Mac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Google</a:t>
                      </a: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Chrome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Mozilla</a:t>
                      </a: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Firefox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Safari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■</a:t>
                      </a:r>
                      <a:r>
                        <a:rPr kumimoji="1" lang="en-US" altLang="ja-JP" sz="2400" dirty="0" err="1">
                          <a:latin typeface="+mn-ea"/>
                          <a:ea typeface="+mn-ea"/>
                        </a:rPr>
                        <a:t>iOS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Safari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■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Android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Google</a:t>
                      </a:r>
                      <a:r>
                        <a:rPr kumimoji="1" lang="ja-JP" altLang="en-US" sz="24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Chrome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6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49188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501" y="4788388"/>
            <a:ext cx="8782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※IE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Internet Explorer)</a:t>
            </a:r>
            <a:r>
              <a:rPr lang="ja-JP" altLang="en-US" dirty="0">
                <a:latin typeface="+mn-ea"/>
              </a:rPr>
              <a:t>について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IE</a:t>
            </a:r>
            <a:r>
              <a:rPr lang="ja-JP" altLang="en-US" dirty="0">
                <a:latin typeface="+mn-ea"/>
              </a:rPr>
              <a:t>については、</a:t>
            </a:r>
            <a:r>
              <a:rPr lang="en-US" altLang="ja-JP" dirty="0">
                <a:latin typeface="+mn-ea"/>
              </a:rPr>
              <a:t>Microsoft</a:t>
            </a:r>
            <a:r>
              <a:rPr lang="ja-JP" altLang="en-US" dirty="0">
                <a:latin typeface="+mn-ea"/>
              </a:rPr>
              <a:t>が今後、標準ブラウザは</a:t>
            </a:r>
            <a:r>
              <a:rPr lang="en-US" altLang="ja-JP" dirty="0">
                <a:latin typeface="+mn-ea"/>
              </a:rPr>
              <a:t>Windows 10</a:t>
            </a:r>
            <a:r>
              <a:rPr lang="ja-JP" altLang="en-US" dirty="0">
                <a:latin typeface="+mn-ea"/>
              </a:rPr>
              <a:t>から</a:t>
            </a:r>
            <a:r>
              <a:rPr lang="en-US" altLang="ja-JP" dirty="0">
                <a:latin typeface="+mn-ea"/>
              </a:rPr>
              <a:t>Microsoft Edge</a:t>
            </a:r>
            <a:r>
              <a:rPr lang="ja-JP" altLang="en-US" dirty="0">
                <a:latin typeface="+mn-ea"/>
              </a:rPr>
              <a:t>に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 置き換えていく方向で、</a:t>
            </a:r>
            <a:r>
              <a:rPr lang="en-US" altLang="ja-JP" dirty="0">
                <a:latin typeface="+mn-ea"/>
              </a:rPr>
              <a:t>IE</a:t>
            </a:r>
            <a:r>
              <a:rPr lang="ja-JP" altLang="en-US" dirty="0">
                <a:latin typeface="+mn-ea"/>
              </a:rPr>
              <a:t>の開発を終了</a:t>
            </a:r>
            <a:r>
              <a:rPr lang="en-US" altLang="ja-JP" dirty="0">
                <a:latin typeface="+mn-ea"/>
              </a:rPr>
              <a:t>/ </a:t>
            </a:r>
            <a:r>
              <a:rPr lang="ja-JP" altLang="en-US" dirty="0">
                <a:latin typeface="+mn-ea"/>
              </a:rPr>
              <a:t>保証しない方針を出しています。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 そのため、</a:t>
            </a:r>
            <a:r>
              <a:rPr lang="en-US" altLang="ja-JP" dirty="0" err="1">
                <a:latin typeface="+mn-ea"/>
              </a:rPr>
              <a:t>KinoDen</a:t>
            </a:r>
            <a:r>
              <a:rPr lang="ja-JP" altLang="en-US" dirty="0">
                <a:latin typeface="+mn-ea"/>
              </a:rPr>
              <a:t>でも目立つ不具合のみに対応する方針ですが、目立つ不具合には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 対応させて頂きますので、ご相談下さい。</a:t>
            </a:r>
          </a:p>
          <a:p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266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610318"/>
            <a:ext cx="6573416" cy="39789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　　　　　 とは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ご利用方法</a:t>
            </a:r>
            <a:endParaRPr lang="en-US" altLang="ja-JP" dirty="0"/>
          </a:p>
          <a:p>
            <a:pPr marL="914400" lvl="1" indent="-514350">
              <a:buFont typeface="Wingdings" pitchFamily="2" charset="2"/>
              <a:buChar char="l"/>
            </a:pPr>
            <a:r>
              <a:rPr lang="ja-JP" altLang="en-US" dirty="0"/>
              <a:t>ログイン・検索</a:t>
            </a:r>
            <a:endParaRPr lang="en-US" altLang="ja-JP" dirty="0"/>
          </a:p>
          <a:p>
            <a:pPr marL="914400" lvl="1" indent="-514350">
              <a:buFont typeface="Wingdings" pitchFamily="2" charset="2"/>
              <a:buChar char="l"/>
            </a:pPr>
            <a:r>
              <a:rPr lang="ja-JP" altLang="en-US" dirty="0"/>
              <a:t>ページの閲覧</a:t>
            </a:r>
            <a:endParaRPr lang="en-US" altLang="ja-JP" dirty="0"/>
          </a:p>
          <a:p>
            <a:pPr marL="914400" lvl="1" indent="-514350">
              <a:buFont typeface="Wingdings" pitchFamily="2" charset="2"/>
              <a:buChar char="l"/>
            </a:pPr>
            <a:r>
              <a:rPr lang="ja-JP" altLang="en-US" dirty="0"/>
              <a:t>印刷・ダウンロード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動作環境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74" y="1610318"/>
            <a:ext cx="1594520" cy="4855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00808"/>
            <a:ext cx="4021784" cy="26827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8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2038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25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b="1" dirty="0">
                <a:solidFill>
                  <a:schemeClr val="tx2"/>
                </a:solidFill>
              </a:rPr>
              <a:t>1.</a:t>
            </a:r>
            <a:r>
              <a:rPr kumimoji="1" lang="ja-JP" altLang="en-US" b="1" dirty="0">
                <a:solidFill>
                  <a:schemeClr val="tx2"/>
                </a:solidFill>
              </a:rPr>
              <a:t>　　　　　</a:t>
            </a:r>
            <a:r>
              <a:rPr kumimoji="1" lang="en-US" altLang="ja-JP" b="1" dirty="0">
                <a:solidFill>
                  <a:schemeClr val="tx2"/>
                </a:solidFill>
              </a:rPr>
              <a:t> </a:t>
            </a:r>
            <a:r>
              <a:rPr kumimoji="1" lang="ja-JP" altLang="en-US" b="1" dirty="0">
                <a:solidFill>
                  <a:schemeClr val="tx2"/>
                </a:solidFill>
              </a:rPr>
              <a:t>　 　　とは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0" y="1124744"/>
            <a:ext cx="910635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000" dirty="0"/>
              <a:t>国内の学術書・専門書を中心に搭載した電子図書館です。</a:t>
            </a:r>
            <a:endParaRPr lang="en-US" altLang="ja-JP" sz="3000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82" y="318666"/>
            <a:ext cx="1930050" cy="5877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219330"/>
            <a:ext cx="4596872" cy="34419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58" y="2219331"/>
            <a:ext cx="4534354" cy="10656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84984"/>
            <a:ext cx="4173640" cy="3125022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623996" y="5027642"/>
            <a:ext cx="33843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572000" y="1988840"/>
            <a:ext cx="0" cy="460851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12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9835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34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103" y="78369"/>
            <a:ext cx="8229600" cy="77366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b="1" dirty="0">
                <a:solidFill>
                  <a:schemeClr val="tx2"/>
                </a:solidFill>
              </a:rPr>
              <a:t>1.</a:t>
            </a:r>
            <a:r>
              <a:rPr lang="ja-JP" altLang="en-US" b="1" dirty="0">
                <a:solidFill>
                  <a:schemeClr val="tx2"/>
                </a:solidFill>
              </a:rPr>
              <a:t> ご利用方法</a:t>
            </a:r>
            <a:br>
              <a:rPr lang="en-US" altLang="ja-JP" b="1" dirty="0">
                <a:solidFill>
                  <a:schemeClr val="tx2"/>
                </a:solidFill>
              </a:rPr>
            </a:br>
            <a:r>
              <a:rPr lang="ja-JP" altLang="en-US" sz="2700" b="1" dirty="0">
                <a:solidFill>
                  <a:schemeClr val="tx2"/>
                </a:solidFill>
              </a:rPr>
              <a:t>●</a:t>
            </a:r>
            <a:r>
              <a:rPr kumimoji="1" lang="ja-JP" altLang="en-US" sz="2700" b="1" dirty="0">
                <a:solidFill>
                  <a:schemeClr val="tx2"/>
                </a:solidFill>
              </a:rPr>
              <a:t>ログイン・検索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683567" y="1412776"/>
            <a:ext cx="7175789" cy="4606622"/>
            <a:chOff x="287159" y="1340768"/>
            <a:chExt cx="7572198" cy="5223336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87159" y="1340768"/>
              <a:ext cx="7572198" cy="5223336"/>
              <a:chOff x="760459" y="1124744"/>
              <a:chExt cx="7890717" cy="5345686"/>
            </a:xfrm>
            <a:solidFill>
              <a:schemeClr val="accent1"/>
            </a:solidFill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459" y="1124744"/>
                <a:ext cx="7623081" cy="5345686"/>
              </a:xfrm>
              <a:prstGeom prst="rect">
                <a:avLst/>
              </a:prstGeom>
              <a:grpFill/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7911" y="1124744"/>
                <a:ext cx="1543265" cy="244700"/>
              </a:xfrm>
              <a:prstGeom prst="rect">
                <a:avLst/>
              </a:prstGeom>
              <a:grpFill/>
            </p:spPr>
          </p:pic>
        </p:grpSp>
        <p:sp>
          <p:nvSpPr>
            <p:cNvPr id="14" name="正方形/長方形 13"/>
            <p:cNvSpPr/>
            <p:nvPr/>
          </p:nvSpPr>
          <p:spPr>
            <a:xfrm>
              <a:off x="5436096" y="2603664"/>
              <a:ext cx="648072" cy="2880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12470" y="4259848"/>
              <a:ext cx="7315365" cy="72008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線吹き出し 1 (枠付き) 2"/>
          <p:cNvSpPr/>
          <p:nvPr/>
        </p:nvSpPr>
        <p:spPr>
          <a:xfrm>
            <a:off x="7684894" y="2178249"/>
            <a:ext cx="1177139" cy="655915"/>
          </a:xfrm>
          <a:prstGeom prst="borderCallout1">
            <a:avLst>
              <a:gd name="adj1" fmla="val 48825"/>
              <a:gd name="adj2" fmla="val -2926"/>
              <a:gd name="adj3" fmla="val 85180"/>
              <a:gd name="adj4" fmla="val -127327"/>
            </a:avLst>
          </a:prstGeom>
          <a:solidFill>
            <a:srgbClr val="C00000">
              <a:alpha val="1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</a:rPr>
              <a:t>詳細検索も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可能です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35918" y="38631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①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7" name="線吹き出し 1 (枠付き) 16"/>
          <p:cNvSpPr/>
          <p:nvPr/>
        </p:nvSpPr>
        <p:spPr>
          <a:xfrm>
            <a:off x="7635918" y="4222154"/>
            <a:ext cx="1472586" cy="1224136"/>
          </a:xfrm>
          <a:prstGeom prst="borderCallout1">
            <a:avLst>
              <a:gd name="adj1" fmla="val 48825"/>
              <a:gd name="adj2" fmla="val -2926"/>
              <a:gd name="adj3" fmla="val 29927"/>
              <a:gd name="adj4" fmla="val -30206"/>
            </a:avLst>
          </a:prstGeom>
          <a:solidFill>
            <a:srgbClr val="C00000">
              <a:alpha val="1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よく検索されているキーワードが表示されます</a:t>
            </a:r>
            <a:endParaRPr kumimoji="1"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84894" y="17152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②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7544" y="6044876"/>
            <a:ext cx="790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学外からのアクセス、タブレット端末からのアクセスについては、図書館担当者に</a:t>
            </a:r>
            <a:endParaRPr kumimoji="1" lang="en-US" altLang="ja-JP" dirty="0"/>
          </a:p>
          <a:p>
            <a:r>
              <a:rPr lang="ja-JP" altLang="en-US" dirty="0"/>
              <a:t>　 </a:t>
            </a:r>
            <a:r>
              <a:rPr kumimoji="1" lang="ja-JP" altLang="en-US" dirty="0"/>
              <a:t>お問合せ</a:t>
            </a:r>
            <a:r>
              <a:rPr lang="ja-JP" altLang="en-US" dirty="0"/>
              <a:t>下さい</a:t>
            </a:r>
            <a:endParaRPr kumimoji="1" lang="ja-JP" altLang="en-US" dirty="0"/>
          </a:p>
        </p:txBody>
      </p:sp>
      <p:sp>
        <p:nvSpPr>
          <p:cNvPr id="21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281499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3346" y="836712"/>
            <a:ext cx="789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https://kinoden.kinokuniya.co.jp/tottori-u/</a:t>
            </a:r>
            <a:endParaRPr kumimoji="1"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12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</a:rPr>
              <a:t>●学認によるログイン方法　</a:t>
            </a:r>
            <a:r>
              <a:rPr lang="ja-JP" altLang="en-US" sz="1600" dirty="0">
                <a:solidFill>
                  <a:schemeClr val="tx2"/>
                </a:solidFill>
              </a:rPr>
              <a:t>　</a:t>
            </a:r>
            <a:r>
              <a:rPr lang="en-US" altLang="ja-JP" sz="1600" dirty="0">
                <a:solidFill>
                  <a:schemeClr val="tx2"/>
                </a:solidFill>
              </a:rPr>
              <a:t>※</a:t>
            </a:r>
            <a:r>
              <a:rPr lang="ja-JP" altLang="en-US" sz="1600" dirty="0">
                <a:solidFill>
                  <a:schemeClr val="tx2"/>
                </a:solidFill>
              </a:rPr>
              <a:t>設定されている大学様のみ</a:t>
            </a:r>
            <a:endParaRPr kumimoji="1"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58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●ログイン・検索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8367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「認証」画面が表示されるので、「学認にログイン」をクリックします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371703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</a:t>
            </a:r>
            <a:r>
              <a:rPr kumimoji="1" lang="ja-JP" altLang="en-US" dirty="0"/>
              <a:t>各大学様の「認証」画面が表示されるので、</a:t>
            </a:r>
            <a:r>
              <a:rPr kumimoji="1" lang="en-US" altLang="ja-JP" dirty="0"/>
              <a:t>ID/PW</a:t>
            </a:r>
            <a:r>
              <a:rPr kumimoji="1" lang="ja-JP" altLang="en-US" dirty="0"/>
              <a:t>を入力してログインします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609043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3.KinoDen</a:t>
            </a:r>
            <a:r>
              <a:rPr kumimoji="1" lang="ja-JP" altLang="en-US" dirty="0"/>
              <a:t>のトップページが表示されます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01" y="1231196"/>
            <a:ext cx="4824536" cy="2218060"/>
          </a:xfrm>
          <a:prstGeom prst="rect">
            <a:avLst/>
          </a:prstGeom>
        </p:spPr>
      </p:pic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465282" y="4149080"/>
            <a:ext cx="5444339" cy="1645766"/>
            <a:chOff x="897330" y="4120832"/>
            <a:chExt cx="6886531" cy="208172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330" y="4130142"/>
              <a:ext cx="3490664" cy="203622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501" y="4120832"/>
              <a:ext cx="3240360" cy="208172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4134066"/>
              <a:ext cx="414391" cy="156058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82117" y="4134065"/>
              <a:ext cx="598961" cy="280687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6032360" y="4149080"/>
            <a:ext cx="2785907" cy="1606975"/>
            <a:chOff x="6032360" y="4291077"/>
            <a:chExt cx="2785907" cy="160697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2360" y="4291077"/>
              <a:ext cx="2785907" cy="16069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56176" y="4301540"/>
              <a:ext cx="371438" cy="221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76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683568" y="1052736"/>
            <a:ext cx="7623082" cy="5217588"/>
            <a:chOff x="737741" y="1268760"/>
            <a:chExt cx="7623082" cy="5217588"/>
          </a:xfrm>
          <a:solidFill>
            <a:srgbClr val="C00000">
              <a:alpha val="22000"/>
            </a:srgbClr>
          </a:solidFill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741" y="1340768"/>
              <a:ext cx="7623081" cy="5145580"/>
            </a:xfrm>
            <a:prstGeom prst="rect">
              <a:avLst/>
            </a:prstGeom>
            <a:grpFill/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1" y="1268760"/>
              <a:ext cx="1268542" cy="381053"/>
            </a:xfrm>
            <a:prstGeom prst="rect">
              <a:avLst/>
            </a:prstGeom>
            <a:grpFill/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539552" y="56545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+mj-ea"/>
                <a:ea typeface="+mj-ea"/>
              </a:rPr>
              <a:t>詳細検索入力画面</a:t>
            </a:r>
            <a:endParaRPr kumimoji="1" lang="ja-JP" altLang="en-US" sz="2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85971" y="1637414"/>
            <a:ext cx="4608512" cy="22236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10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620627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-58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●ログイン・検索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26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1316" y="687834"/>
            <a:ext cx="7669360" cy="724942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solidFill>
                  <a:schemeClr val="tx2"/>
                </a:solidFill>
              </a:rPr>
              <a:t>検索</a:t>
            </a:r>
            <a:r>
              <a:rPr lang="ja-JP" altLang="en-US" sz="2400" dirty="0">
                <a:solidFill>
                  <a:schemeClr val="tx2"/>
                </a:solidFill>
              </a:rPr>
              <a:t>結果</a:t>
            </a:r>
            <a:r>
              <a:rPr lang="ja-JP" altLang="en-US" sz="2400" dirty="0"/>
              <a:t>　</a:t>
            </a:r>
            <a:br>
              <a:rPr lang="en-US" altLang="ja-JP" sz="2400" dirty="0"/>
            </a:br>
            <a:r>
              <a:rPr lang="ja-JP" altLang="en-US" sz="2000" dirty="0"/>
              <a:t>目次や内容紹介文、本文中のワードも拾って結果を表示します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547664" y="1412776"/>
            <a:ext cx="5976664" cy="4896544"/>
            <a:chOff x="1299102" y="929869"/>
            <a:chExt cx="6441250" cy="588350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102" y="929869"/>
              <a:ext cx="6441250" cy="588350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5364088" y="3417049"/>
              <a:ext cx="28803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444208" y="3405098"/>
              <a:ext cx="28803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203848" y="4855428"/>
              <a:ext cx="64807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10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41778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-58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●ログイン・検索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65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5237" y="621508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キーワードにヒットした部分がマーキングされて表示されます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82422" y="1196752"/>
            <a:ext cx="7458996" cy="5256584"/>
            <a:chOff x="279309" y="527755"/>
            <a:chExt cx="7458996" cy="525658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309" y="1124744"/>
              <a:ext cx="7164288" cy="323792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881" y="527755"/>
              <a:ext cx="3816424" cy="2722583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309" y="4653136"/>
              <a:ext cx="7164288" cy="113120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7" name="直線コネクタ 6"/>
            <p:cNvCxnSpPr/>
            <p:nvPr/>
          </p:nvCxnSpPr>
          <p:spPr>
            <a:xfrm flipH="1">
              <a:off x="4067944" y="4221088"/>
              <a:ext cx="233712" cy="43204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5724128" y="2946669"/>
              <a:ext cx="0" cy="9863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11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7719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-58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●ログイン・検索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94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05570"/>
            <a:ext cx="8229600" cy="504056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chemeClr val="tx2"/>
                </a:solidFill>
              </a:rPr>
              <a:t>未所蔵タイトルの検索とリクエスト機能　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475656" y="3789040"/>
            <a:ext cx="3056773" cy="2701994"/>
            <a:chOff x="2994956" y="6156176"/>
            <a:chExt cx="3648212" cy="272846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4956" y="6156176"/>
              <a:ext cx="3648212" cy="272846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3102655" y="7016352"/>
              <a:ext cx="714984" cy="19445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-67972" y="449469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未所蔵を含めて</a:t>
            </a:r>
            <a:endParaRPr kumimoji="1" lang="en-US" altLang="ja-JP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検索した場合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475656" y="1278487"/>
            <a:ext cx="3056773" cy="2428459"/>
            <a:chOff x="791259" y="1208803"/>
            <a:chExt cx="3056774" cy="249827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59" y="1208803"/>
              <a:ext cx="3056774" cy="2498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811089" y="1886020"/>
              <a:ext cx="669482" cy="173918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-67972" y="1692117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所蔵タイトルのみ</a:t>
            </a:r>
            <a:endParaRPr kumimoji="1" lang="en-US" altLang="ja-JP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を検索した場合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2635" y="548680"/>
            <a:ext cx="859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「未所蔵を含める」にチェックを入れると、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購入されていない</a:t>
            </a: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電子書籍についても、内容紹介・試し読みを確認してリクエストを出すことができます。</a:t>
            </a:r>
            <a:endParaRPr kumimoji="1" lang="en-US" altLang="ja-JP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895358"/>
            <a:ext cx="3845222" cy="2255253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4786557" y="4747189"/>
            <a:ext cx="216024" cy="721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338757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ja-JP" dirty="0"/>
              <a:t>©KINOKUNIYA COMPANY LTD.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-58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●ログイン・検索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44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712</Words>
  <Application>Microsoft Office PowerPoint</Application>
  <PresentationFormat>画面に合わせる (4:3)</PresentationFormat>
  <Paragraphs>111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Meiryo UI</vt:lpstr>
      <vt:lpstr>メイリオ</vt:lpstr>
      <vt:lpstr>Arial</vt:lpstr>
      <vt:lpstr>Calibri</vt:lpstr>
      <vt:lpstr>Segoe UI</vt:lpstr>
      <vt:lpstr>Wingdings</vt:lpstr>
      <vt:lpstr>Office ​​テーマ</vt:lpstr>
      <vt:lpstr>利用者向けマニュアル</vt:lpstr>
      <vt:lpstr>PowerPoint プレゼンテーション</vt:lpstr>
      <vt:lpstr>1.　　　　　 　 　　とは</vt:lpstr>
      <vt:lpstr>1. ご利用方法 ●ログイン・検索</vt:lpstr>
      <vt:lpstr>●学認によるログイン方法　　※設定されている大学様のみ</vt:lpstr>
      <vt:lpstr>PowerPoint プレゼンテーション</vt:lpstr>
      <vt:lpstr>検索結果　 目次や内容紹介文、本文中のワードも拾って結果を表示します</vt:lpstr>
      <vt:lpstr>PowerPoint プレゼンテーション</vt:lpstr>
      <vt:lpstr>未所蔵タイトルの検索とリクエスト機能　</vt:lpstr>
      <vt:lpstr>●ページの閲覧</vt:lpstr>
      <vt:lpstr>目次表示　 目次項目をタップ・クリックすると、該当ページにリンクします　</vt:lpstr>
      <vt:lpstr>検索結果 結果の部分をタップ・クリックすると、該当ページにリンクします</vt:lpstr>
      <vt:lpstr>●印刷・ダウンロード</vt:lpstr>
      <vt:lpstr>3. 動作環境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 Customer</dc:creator>
  <cp:lastModifiedBy>金子　尚登</cp:lastModifiedBy>
  <cp:revision>77</cp:revision>
  <cp:lastPrinted>2019-02-01T05:23:33Z</cp:lastPrinted>
  <dcterms:created xsi:type="dcterms:W3CDTF">2018-05-09T06:59:12Z</dcterms:created>
  <dcterms:modified xsi:type="dcterms:W3CDTF">2021-03-22T04:28:22Z</dcterms:modified>
</cp:coreProperties>
</file>